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64"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0" autoAdjust="0"/>
    <p:restoredTop sz="28187" autoAdjust="0"/>
  </p:normalViewPr>
  <p:slideViewPr>
    <p:cSldViewPr snapToGrid="0">
      <p:cViewPr varScale="1">
        <p:scale>
          <a:sx n="31" d="100"/>
          <a:sy n="31" d="100"/>
        </p:scale>
        <p:origin x="1794" y="60"/>
      </p:cViewPr>
      <p:guideLst>
        <p:guide orient="horz" pos="2160"/>
        <p:guide pos="2880"/>
        <p:guide orient="horz" pos="2161"/>
        <p:guide pos="3840"/>
      </p:guideLst>
    </p:cSldViewPr>
  </p:slideViewPr>
  <p:notesTextViewPr>
    <p:cViewPr>
      <p:scale>
        <a:sx n="3" d="2"/>
        <a:sy n="3" d="2"/>
      </p:scale>
      <p:origin x="0" y="-1848"/>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found that 60% of the importance is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In the Phase 2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identified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averaged the Toronto stats for 2019-2020, Established the baseline for performance for the 3 important features, Selected Toronto players with the below average performance for those and above average performance for Non-Toronto players. We replaced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ran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gave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Pons had a higher PER, but overall, his performance is under the average. </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replacement players from NON-TORONTO Teams.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to prevent selection of the top team players, so we set both lower and upper limit;</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slightly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798890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r>
              <a:rPr lang="en-US" sz="1400" dirty="0">
                <a:solidFill>
                  <a:srgbClr val="2D2E2D"/>
                </a:solidFill>
                <a:latin typeface="+mn-lt"/>
              </a:rPr>
              <a:t>6 players stats are listed in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replacement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Pons). </a:t>
            </a:r>
            <a:r>
              <a:rPr lang="en-US" sz="1400" b="0" i="0" u="none" strike="noStrike" cap="none" dirty="0">
                <a:solidFill>
                  <a:schemeClr val="dk1"/>
                </a:solidFill>
                <a:latin typeface="+mn-lt"/>
                <a:cs typeface="Arial"/>
                <a:sym typeface="Arial"/>
              </a:rPr>
              <a:t>Mr. Pons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Regardless, the opportunities to improve the team outweigh these limitations. </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a:t>
            </a:r>
            <a:r>
              <a:rPr lang="en-US" baseline="0"/>
              <a:t>?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r>
              <a:rPr lang="en-US" sz="1400" dirty="0">
                <a:solidFill>
                  <a:srgbClr val="000000"/>
                </a:solidFill>
                <a:effectLst/>
                <a:latin typeface="Arial" panose="020B0604020202020204" pitchFamily="34" charset="0"/>
                <a:cs typeface="Arial" panose="020B0604020202020204" pitchFamily="34" charset="0"/>
              </a:rPr>
              <a:t>The raptors finally became the champions for the first time in 2019.</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This chart shows the wins for each season for the Toronto Raptors.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identify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none"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was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are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defined the target variable, prepared data by season type, Dropped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built different models, identified Top 3 important features for winning, Compared the performances of the models and selected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determined the most efficient players for Toronto Raptors in the season 2019-20. The Player Efficiency Rating (PER) was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used.</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pic>
        <p:nvPicPr>
          <p:cNvPr id="9" name="Picture 8">
            <a:extLst>
              <a:ext uri="{FF2B5EF4-FFF2-40B4-BE49-F238E27FC236}">
                <a16:creationId xmlns:a16="http://schemas.microsoft.com/office/drawing/2014/main" id="{A5110666-59F8-4A26-8BA4-605676E80FFA}"/>
              </a:ext>
            </a:extLst>
          </p:cNvPr>
          <p:cNvPicPr>
            <a:picLocks noChangeAspect="1"/>
          </p:cNvPicPr>
          <p:nvPr/>
        </p:nvPicPr>
        <p:blipFill>
          <a:blip r:embed="rId3"/>
          <a:stretch>
            <a:fillRect/>
          </a:stretch>
        </p:blipFill>
        <p:spPr>
          <a:xfrm>
            <a:off x="746918" y="1283289"/>
            <a:ext cx="10696575" cy="1028700"/>
          </a:xfrm>
          <a:prstGeom prst="rect">
            <a:avLst/>
          </a:prstGeom>
        </p:spPr>
      </p:pic>
      <p:pic>
        <p:nvPicPr>
          <p:cNvPr id="11" name="Picture 10">
            <a:extLst>
              <a:ext uri="{FF2B5EF4-FFF2-40B4-BE49-F238E27FC236}">
                <a16:creationId xmlns:a16="http://schemas.microsoft.com/office/drawing/2014/main" id="{0432CA0B-7832-4A90-89FF-8EACC4BCD4F8}"/>
              </a:ext>
            </a:extLst>
          </p:cNvPr>
          <p:cNvPicPr>
            <a:picLocks noChangeAspect="1"/>
          </p:cNvPicPr>
          <p:nvPr/>
        </p:nvPicPr>
        <p:blipFill>
          <a:blip r:embed="rId4"/>
          <a:stretch>
            <a:fillRect/>
          </a:stretch>
        </p:blipFill>
        <p:spPr>
          <a:xfrm>
            <a:off x="775493" y="2606208"/>
            <a:ext cx="10668000" cy="1028700"/>
          </a:xfrm>
          <a:prstGeom prst="rect">
            <a:avLst/>
          </a:prstGeom>
        </p:spPr>
      </p:pic>
      <p:pic>
        <p:nvPicPr>
          <p:cNvPr id="13" name="Picture 12">
            <a:extLst>
              <a:ext uri="{FF2B5EF4-FFF2-40B4-BE49-F238E27FC236}">
                <a16:creationId xmlns:a16="http://schemas.microsoft.com/office/drawing/2014/main" id="{3296B7EF-D961-47BF-B2F6-857E1F78600E}"/>
              </a:ext>
            </a:extLst>
          </p:cNvPr>
          <p:cNvPicPr>
            <a:picLocks noChangeAspect="1"/>
          </p:cNvPicPr>
          <p:nvPr/>
        </p:nvPicPr>
        <p:blipFill>
          <a:blip r:embed="rId5"/>
          <a:stretch>
            <a:fillRect/>
          </a:stretch>
        </p:blipFill>
        <p:spPr>
          <a:xfrm>
            <a:off x="761205" y="3929127"/>
            <a:ext cx="10696575" cy="1038225"/>
          </a:xfrm>
          <a:prstGeom prst="rect">
            <a:avLst/>
          </a:prstGeom>
        </p:spPr>
      </p:pic>
      <p:pic>
        <p:nvPicPr>
          <p:cNvPr id="15" name="Picture 14">
            <a:extLst>
              <a:ext uri="{FF2B5EF4-FFF2-40B4-BE49-F238E27FC236}">
                <a16:creationId xmlns:a16="http://schemas.microsoft.com/office/drawing/2014/main" id="{E97FA145-6FB1-4713-BE74-D3AA3C774807}"/>
              </a:ext>
            </a:extLst>
          </p:cNvPr>
          <p:cNvPicPr>
            <a:picLocks noChangeAspect="1"/>
          </p:cNvPicPr>
          <p:nvPr/>
        </p:nvPicPr>
        <p:blipFill>
          <a:blip r:embed="rId6"/>
          <a:stretch>
            <a:fillRect/>
          </a:stretch>
        </p:blipFill>
        <p:spPr>
          <a:xfrm>
            <a:off x="775493" y="5261571"/>
            <a:ext cx="10668000" cy="1095375"/>
          </a:xfrm>
          <a:prstGeom prst="rect">
            <a:avLst/>
          </a:prstGeom>
        </p:spPr>
      </p:pic>
      <p:sp>
        <p:nvSpPr>
          <p:cNvPr id="16" name="TextBox 15">
            <a:extLst>
              <a:ext uri="{FF2B5EF4-FFF2-40B4-BE49-F238E27FC236}">
                <a16:creationId xmlns:a16="http://schemas.microsoft.com/office/drawing/2014/main" id="{FAB6C7DF-2F26-4ACD-B768-604F9C317A58}"/>
              </a:ext>
            </a:extLst>
          </p:cNvPr>
          <p:cNvSpPr txBox="1"/>
          <p:nvPr/>
        </p:nvSpPr>
        <p:spPr>
          <a:xfrm>
            <a:off x="2005780" y="4434348"/>
            <a:ext cx="4103711" cy="369332"/>
          </a:xfrm>
          <a:prstGeom prst="rect">
            <a:avLst/>
          </a:prstGeom>
          <a:noFill/>
        </p:spPr>
        <p:txBody>
          <a:bodyPr wrap="square" rtlCol="0">
            <a:spAutoFit/>
          </a:bodyPr>
          <a:lstStyle/>
          <a:p>
            <a:pPr lvl="0">
              <a:lnSpc>
                <a:spcPct val="100000"/>
              </a:lnSpc>
            </a:pPr>
            <a:r>
              <a:rPr lang="en-US" sz="1800" dirty="0"/>
              <a:t>Important feature values &gt; TOR player</a:t>
            </a:r>
            <a:endParaRPr lang="en-CA" sz="1800" dirty="0"/>
          </a:p>
        </p:txBody>
      </p:sp>
      <p:sp>
        <p:nvSpPr>
          <p:cNvPr id="17" name="TextBox 16">
            <a:extLst>
              <a:ext uri="{FF2B5EF4-FFF2-40B4-BE49-F238E27FC236}">
                <a16:creationId xmlns:a16="http://schemas.microsoft.com/office/drawing/2014/main" id="{D862A199-CEBB-4C7B-8C98-AB340D325ADA}"/>
              </a:ext>
            </a:extLst>
          </p:cNvPr>
          <p:cNvSpPr txBox="1"/>
          <p:nvPr/>
        </p:nvSpPr>
        <p:spPr>
          <a:xfrm>
            <a:off x="6882579" y="4434348"/>
            <a:ext cx="2690685" cy="369332"/>
          </a:xfrm>
          <a:prstGeom prst="rect">
            <a:avLst/>
          </a:prstGeom>
          <a:noFill/>
        </p:spPr>
        <p:txBody>
          <a:bodyPr wrap="square" rtlCol="0">
            <a:spAutoFit/>
          </a:bodyPr>
          <a:lstStyle/>
          <a:p>
            <a:pPr lvl="0">
              <a:lnSpc>
                <a:spcPct val="100000"/>
              </a:lnSpc>
            </a:pPr>
            <a:r>
              <a:rPr lang="en-CA" sz="1800" dirty="0"/>
              <a:t>Salary &lt; TOR player</a:t>
            </a:r>
            <a:endParaRPr lang="en-US" sz="1800" dirty="0"/>
          </a:p>
        </p:txBody>
      </p:sp>
    </p:spTree>
    <p:extLst>
      <p:ext uri="{BB962C8B-B14F-4D97-AF65-F5344CB8AC3E}">
        <p14:creationId xmlns:p14="http://schemas.microsoft.com/office/powerpoint/2010/main" val="35787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14446</TotalTime>
  <Words>3412</Words>
  <Application>Microsoft Office PowerPoint</Application>
  <PresentationFormat>Custom</PresentationFormat>
  <Paragraphs>469</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 Light</vt:lpstr>
      <vt:lpstr>Symbol</vt:lpstr>
      <vt:lpstr>Arial</vt:lpstr>
      <vt:lpstr>맑은 고딕</vt:lpstr>
      <vt:lpstr>Calibri</vt:lpstr>
      <vt:lpstr>굴림체</vt:lpstr>
      <vt:lpstr>Noto Sans</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493</cp:revision>
  <dcterms:created xsi:type="dcterms:W3CDTF">2010-02-01T08:03:16Z</dcterms:created>
  <dcterms:modified xsi:type="dcterms:W3CDTF">2021-04-14T03:02:00Z</dcterms:modified>
  <cp:category>www.slidemembers.com</cp:category>
</cp:coreProperties>
</file>